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86" r:id="rId2"/>
    <p:sldId id="314" r:id="rId3"/>
    <p:sldId id="316" r:id="rId4"/>
    <p:sldId id="319" r:id="rId5"/>
    <p:sldId id="317" r:id="rId6"/>
    <p:sldId id="354" r:id="rId7"/>
    <p:sldId id="355" r:id="rId8"/>
    <p:sldId id="359" r:id="rId9"/>
    <p:sldId id="360" r:id="rId10"/>
    <p:sldId id="356" r:id="rId11"/>
    <p:sldId id="357" r:id="rId12"/>
    <p:sldId id="361" r:id="rId13"/>
    <p:sldId id="362" r:id="rId14"/>
    <p:sldId id="363" r:id="rId15"/>
    <p:sldId id="365" r:id="rId16"/>
    <p:sldId id="366" r:id="rId17"/>
    <p:sldId id="367" r:id="rId18"/>
    <p:sldId id="368" r:id="rId19"/>
    <p:sldId id="369" r:id="rId20"/>
    <p:sldId id="373" r:id="rId21"/>
    <p:sldId id="372" r:id="rId22"/>
    <p:sldId id="371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25" autoAdjust="0"/>
  </p:normalViewPr>
  <p:slideViewPr>
    <p:cSldViewPr snapToGrid="0">
      <p:cViewPr varScale="1">
        <p:scale>
          <a:sx n="97" d="100"/>
          <a:sy n="97" d="100"/>
        </p:scale>
        <p:origin x="1042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17:25:04.5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5437 8109 0,'0'14'500,"0"-1"-500,0 0 15,0 0 1,0 1-1,0-1 1,0 0-16,0 0 16,0 14-1,0-14 1,0 13 15,0 1-15,0-14-1,0 0 1,0 1 0,0 12-1,0-13 1,0 1 0,0-1-1,0 0 1,0 0-1,0 0 17,0 1-17,0-1 1,0 0 15,0 0-15,0 1 15,0-1-15,0 0-1,0 0 1,0 0 0,0 14-1,0-14 1,0 0-1,0 1 1,0 12 0,0-13-1,0 14 1,0 12 0,0-25-1,0 12 1,0-13-1,0 1 1,0-1 0,0 0-1,0 0 1,0 14 0,0-14 15,0 0-31,0 0 15,0 1 1,0-1 0,0 0-1,0 0 17,0 14-17,0-14 1,0 14-1,0-14 17,0 13-17,0-13 1,0 1 0,0-1-1,0 0 1,0 0-1,0 1 32,0-1-31,0 0 15,0 14 0,0-14-15,0 0 0,0 13-1,0 1 1,0-1 0,0-12-1,0 12 1,0 14-1,0-27 1,0 0-16,0 0 31,0 1-31,0-1 16,0 0 31,0 0-32,0 1 1,0-1 0,0 0-16,0 13 31,0-12-15,0-1-1,-13 0 1,13 0 15,0 1-15,0-1 31,0 0 156,0 0-172,-13 1 0,13-1-15,0 0 62,0 0-62,-14-13-1,14 13 16,-13 1-31,13-1 16,0 0 15,0 0-15,0 1 15,0-1-15,0 0-1,-13 0 17,13 0-17,0 1 63,0-1-62,0 0 0,0 0 437,0 1-438</inkml:trace>
  <inkml:trace contextRef="#ctx0" brushRef="#br0" timeOffset="9458.4">5437 11152 0,'0'13'2719,"0"1"-2688,0-1-15,0 0 15,0 0 16,0 1 0,0-1 15,0 0-31,0 0-15,0 0 140,0 1-109,0-1-16,0 0-15,0 0 15,0 1 0,0-1-15,0 0 15,0 0-15,0 1 31,0-1-16,0 0 453,0 0-452,0 0-17,13 1 142,1-14 171,-14 13-328,13-13 15,0 0 1,0 0 15,1 0 16,-14 13-31,13-13 15,0 0-15,0 0 15,0 0 0,1 0-15</inkml:trace>
  <inkml:trace contextRef="#ctx0" brushRef="#br0" timeOffset="13058.6">5292 11258 0,'0'13'406,"0"0"-390,0 1 0,0-1-16,0 0 15,0 0 1,0 1 0,0 12-1,0-13 1,0 1-16,0-1 15,0 0 1,0 0 0,0 0 15,13 14-15,-13-1-1,0 1 1,0-14-1,0 14 1,0-14 0,0 13-1,0-13 17,0 1-17,0-1 1,0 13-1,0-12 1,0-1 0,0 0 31,0 0-32,0 0 1,0 1 15,0-1-15,0 0 31,0 0-32,0 1 1,0-1 15,0 0-31,0 0 16,-13 1-1,13-1 1,0 0 0,0 0-16,0 0 31,0 1-31,0-1 15,0 13 17,0 1-1,0-14-15,0 14-1,0-14 1,0 0-1,0 0 1,0 0 0,0 1-1,0-1 17,0 0-32,0 0 31,0 1-31,0-1 15,0 0 1,0 0 0,0 1-1,0-1 1,0 0 15,0 0-15,0 0-1,0 1 1,0-1 0,0 0-1,0 0 1,0 1 0,0-1-1,0 13 1,0-13 15,0 1-31,0-1 16,0 0-1,0 0 1,0 1 0,0-1-1,0 0 1,0 0-16,-14 14 31,14-14-31,0 13 16,-13-12-1,13 12 1,0-13 0,0 1-1,0-1 16,0 0 1,-13-13-17,13 13-15,0 1 16,0-1 0,0 0 15,-13-13-16,13 13 1,0 0 0,0 1-1,0-1 17,0 0-17,0 0 32,0 1-31</inkml:trace>
  <inkml:trace contextRef="#ctx0" brushRef="#br0" timeOffset="18613.32">9247 7792 0,'13'0'344,"-13"13"-329,0 0-15,0 1 16,0 12-1,0 1 1,0-14-16,0 0 16,0 0-1,0 0 17,0 1-32,0-1 15,0 13 1,0 1-1,0-14 1,0 27 0,0-14-1,0-13 1,0 1 0,0 12-1,0 1 1,0-1 15,0-13-15,0 14-1,0-14 1,0 0 0,0 0 15,0 1-31,0 12 15,0 1 17,0-1-17,0-13 1,0 27 0,0-14-1,0 1 1,0-1-1,0 1 1,0-1 0,0 14-1,0 0 1,0-14 0,0 1 15,0-14-31,0 13 15,0-13 1,0 14 0,14-1-1,-14 1 1,0-1 0,0 14-1,0-27 1,0 14-1,0-1 1,0 1 0,0-1-1,0 14 1,0-14 15,0-13-31,0 27 16,0-13-1,0-14 1,0 27 0,0-14-1,0 27 1,0-13 0,0-1-1,0-12 1,0-1-16,0-13 15,0 14 1,0 26 0,0-27-1,0 14 1,0 13 15,0-27-15,0 1-1,0-1 1,0-13 0,0 1-1,-14 25 1,1-25 0,0 12-1,13 14 1,0-27-1,0 0 1,0 0-16,0 1 16,0-1-1,0 13 17,0 14-17,-13-14 1,0 27-1,-1-39 1,14 12 0,0 14-1,0-14 17,-13 14-17,13 0 1,-13-14-1,13-13-15,-13 40 16,13-40 0,-14 1-1,14 12 1,0 1 15,0-14 0,0 0-15,0 0 0,0 0-1,0 1 1,0-1 31,0 0-32,-13 0 1,13 1 15,0-1-31,0 0 16,0 0 0,0 1 15,0 12-16,0-13 1,0 0 0,0 1 15,0-1-15,-13 13-1,13-12 1,0 25-1,0-12 1,0-1 0,0 1-1,0-14 1,0 13 0,0-12-1,0-1 1,0 0-1,0 0 1,0 14 0,0-14-1,0 0 1,0 0 0,0 1-1,0 12 1,0-13-1,0 1 1,0-1 0,0 13-1,0 1 1,0-1 0,0 1 15,0-14-16,0 13 1,0-12 15,0-1-15,0 0 0,0 13-1,0-12 1,0 12-1,0-13 1,0 14 0,0-14-16,0 0 15,0 1 1,0-1 0,0 0 15,0 13 0,0-12-31,0-1 31,0 0-31,0 0 16,0 1 15,0-1-15,0 0-1</inkml:trace>
  <inkml:trace contextRef="#ctx0" brushRef="#br0" timeOffset="23140.54">14658 8149 0,'13'0'297,"-13"13"-281,0 14-1,0-14 17,0 0-17,13 1 1,-13-1-16,0 0 15,14 13 17,-14-12-17,0-1-15,0 0 16,0 0 0,0 1-1,0 25 1,0-25-1,0-1 1,0 13 0,13-13 15,-13 1-15,0-1-1,0 0 16,0 0-15,0 1 0,0 12-1,0-13 1,0 0 0,0 1-16,0-1 15,0 0 1,0 0-1,0 1 1,0 12 15,0 1-15,0-14 0,0 0-1,0 13 1,0-12 15,0 12-15,0-13-1,0 14 1,0-1 0,0 1-1,0-14-15,0 13 31,0-12-31,0-1 16,0 0 0,0 0-16,0 1 31,0-1-15,0 13-1,0 1 1,0-1-1,0 1 1,0-1 0,0 14-1,0-27 1,0 14 0,0 12-1,0 1 1,0-14-1,0 1 1,0-1 0,0 1 15,0-14-15,0 0-16,0 0 31,0 1-16,0-1-15,0 0 16,0 14 0,0 12-1,0-26 1,0 14 0,0 13-1,0-14 16,0-13-15,0 1 0,0 12-1,0 0 1,0 1 0,0-14-1,0 0 16,0 1-15,0-1-16,0 13 16,0-13-1,0 1 1,0 12 0,0-13-1,0 14 16,0-14 1,0 0-32,0 1 15,0-1 1,0 0 0,0 0 30,0 0-30,0 1 31,0-1-47,0 0 16,0 0-1,0 1 1,0 12-1,0-13 17,0 1-1,0-1 94</inkml:trace>
  <inkml:trace contextRef="#ctx0" brushRef="#br0" timeOffset="26094.38">14552 11404 0,'0'13'484,"0"0"-468,0 0-1,0 0 1,0 14-16,0-14 31,0 14-31,0-1 31,0-13-15,0 1 0,0-1-1,0 13 1,0-13-1,0 14 1,0-14 0,0 14-1,0 12 1,0-26 0,0 1 15,0-1-16,0 13-15,0 1 32,0-14-17,0 14-15,0-14 16,0 0 0,0 0-16,0 14 15,0-14 1,0 13-1,0 1 1,0-14 15,0 14-31,0 12 32,0-26-17,0 14 1,0-14-1,0 0 1,0 14 0,0-1-1,0 1 1,0-1 0,0-13-1,0 14 1,0-14-1,0 0 1,0 27 0,0-27-1,0 0 1,0 1 15,0-1-15,0 0-1,0 14 1,0-1 0,0 14-1,0-14 1,0 1 0,0-14-1,0 13 1,0 1 15,0-14-15,0 0 31,0 1-32</inkml:trace>
  <inkml:trace contextRef="#ctx0" brushRef="#br0" timeOffset="28408.55">14698 11377 0,'13'0'422,"-13"13"-407,13-13 17,0 0-17,1 0 251,-14 14-204,13-14-62,0 0 16,-13 13 0</inkml:trace>
  <inkml:trace contextRef="#ctx0" brushRef="#br0" timeOffset="32639.33">13428 10411 0,'0'14'297,"0"-1"-281,-14-13-16,14 26 15,-13-26 1,13 13 0,0 1-1,-13-1-15,0 13 31,13-12-15,-14-1 0,14 0-1,-13-13-15,13 13 32,0 1-17,-13-14 16,13 13-15,0 0 0,0 0-1,0 0 79,0 1-78,0-1 15,0 0-15,0 0 15,0 1 0,0-1-15,13 0 31,-13 0-32,13-13 1,-13 14-1,14-1 1,-14 0 15,13-13-15,-13 13 0,13 0-1,0-13 16,-13 14-31,14-14 16,-14 13 0,0 0-1,13-13 32,0 13-31,-13 1-1,0-1 17,13-13-17,-13 13 1,14-13 0,-1 13-1,0-13 63,-13 14-62,13-14-16,-13 13 16,13-13 15,1 0-16,-1 0 95,-13 13-95,13-13 17,-13 13-17,13-13-15,-13 13 78</inkml:trace>
  <inkml:trace contextRef="#ctx0" brushRef="#br0" timeOffset="37320.75">4273 10306 0,'0'13'312,"-13"0"-296,0-13 0,13 13 15,-14-13-16,14 13-15,-13-13 16,0 14 0,13-1-1,-27 0 1,14 14 0,-13-14-1,26 13 1,-27-13-1,27 1 1,0-1 0,-13 0-1,0 14 1,0-14 0,13 0 15,0 0 0,0 1-15,0-1-1,0 0-15,0 0 32,0 0-32,0 1 31,0 12-16,0-13 1,13 1 0,0-1-1,-13 13 1,0-12 0,13-1-1,1 0 1,-14 13-1,26-12 17,-13-1-17,-13 0 1,27 0 0,-27 1-16,26-1 31,-13-13-31,-13 13 15,14-13 1,-1 13 0,0 1 15,0-14 0,-26 0 610,0 0-626,0 0 1,-1 0 0,1 0-1,0 0 1,0 0 78,13 13 281,0 0-375,13-13 15,-13 13 1,13-13 0,-13 13-1,13 1 1,-13-1 15,14 0 0,-1 0-15,-13 1 15,13-14-15,0 13-1,0-13 1,-13 13 0,14-13 62</inkml:trace>
  <inkml:trace contextRef="#ctx0" brushRef="#br0" timeOffset="40651.56">4617 10888 0,'26'0'312,"-12"0"-296,-1 0 0,0 0-16,0 0 15,1 0 16,-1 0-15,0 0 0,0 0-1,0 0 1,1 0 15,12 0-15,-13 0-1,-13 13 1,14-13 0,-1 0-1,-26 13 298,-1 0-313,14 14 15,-26-14-15,13 13 16,-14 14 0,1-13-1,13-1 1,-1-13 0,1 0-1,13 1 1,0-1 15,-13 0-15,13 0 15</inkml:trace>
  <inkml:trace contextRef="#ctx0" brushRef="#br0" timeOffset="46119.25">17648 6231 0,'13'0'406,"0"0"-359,0 0-16,1 0 1,-14 13-32,0 0 31,13-13-31,0 0 31,-13 14 16,13-14-16,-13 13-31,14-13 31,-1 13-15,-13 0 0,13-13-1,-13 14 79,13-14-78,-13 13-1,0 0 17,13-13-17,-13 13 1,0 0 15,0 1-15,14-14-1,-14 13 1,13-13 0,-13 13-1,0 0 95,0 1-110,0-1 15,0 0 1,0 0-1,0 1 17,0-1-17,0 0 1,0 0 0,0 0-1,0 1 1,0-1 15,13-13 78,-13 13-109,13 0 47,-13 1 63,14-14-95,-1 0 17,0 0-17,-13 13 157,0 0-156,0 0 62,0 0-63,0 1 17,0-1-17,0 0 1</inkml:trace>
  <inkml:trace contextRef="#ctx0" brushRef="#br0" timeOffset="51552.06">19804 7660 0,'0'13'282,"0"13"-267,0 14 1,0-27-16,0 27 16,0 13-1,0-27-15,-13 1 16,0 26-1,13-40-15,0 53 16,0-26 0,0 13-1,-14 0 1,1-14 0,13 1-1,-13 13 1,13 0-1,0-13 17,0-14-17,0 0 1,0 1 0,0-14-1,0 14 1,0-14 15,0 0-15,0 0 15,0 0 313,0 1-344,0 25 15,0-12-15,13 13 16,0 39 0,-13-26-16,14 26 15,-14 27 1,0-40-1,0 0 1,0 14 0,-14-14-1,14-13 1,0-14 15,0-12-15,0 13-1,0-14 1,0 27 0,0-27-1,-13 14 1,13-13 0,0 12-1,0-12 1,0-14-16,0 13 31,0-12-31,0-1 16,0 0-1,0 0-15,0 1 32,0-1-17,0 13 1,0 1-1,0-1 1,0-13 0,0 27-1,0-13 1,0-1 0,0 0-1,0 27 1,0-26-1,0-1 1,0-12 0,0 25-1,0 1 17,0 0-17,0-1 1,0-12-1,0 12 1,0-12 0,0-1-1,0 27 1,-13 13 0,0 1-1,-1-15 1,14 1-1,0-26 1,0-1 0,-13 1-1,0 26 1,0 13 15,13 0-15,-13 13-1,-1-52 1,14-1-16,0-13 16,0 14-1,0-14 1,0 0 0,0 1-1,0 12 1,0 1 15,0-14-15,0 13-1,0-13 17,0 1-17,0-1 16,0 0-15,0 0 15,0 1 1,0-1-17</inkml:trace>
  <inkml:trace contextRef="#ctx0" brushRef="#br0" timeOffset="54439.81">20611 10438 0,'0'26'281,"0"14"-265,0-27-1,0 27-15,0-27 16,0 66-1,0-65-15,0 52 16,0-40 0,0 1-16,0 26 15,0 13 1,0 13 0,0 1-1,0 12 1,0-26-1,0-13 1,0 13 15,0-26-15,0 13 0,0-13-1,0 13 1,0 0-1,0-14 1,0 1 0,0-14-1,0 1 1,0-1 0,0-13-16,0 1 15,0-1-15,0 27 16,0-14-1,0 1-15,0 25 16,0-12 15,0 0-15,0 0 0,0 12-1,-13 41 1,0-14-1,-1 1 1,14-41 0,0 1-1,0-13 1,0-1 0,0-13-1,0 14 1,0-14-1,-13 13 1,13-12 0,0-1-16,-13 13 47,13-12-47,0-1 15,0 0 1,0 0 15,0 1 47</inkml:trace>
  <inkml:trace contextRef="#ctx0" brushRef="#br0" timeOffset="57988.23">20664 7408 0,'0'27'297,"0"12"-297,0-25 16,0-1-16,0 0 16,0 27-1,0 13 1,0-27-1,0-13 1,0 1 0,0 12-1,0-13-15,0 1 16,0 12 15,0 1-15,0-1-1,0 0 1,0-12 0,0-1-1,0 13 1,0-12 0,0-1-1,0 26 1,0-12-1,0-14 1,0 0 0,0 14-16,0-1 15,0 1 17,0-14-32,0 13 15,0 1 1,0-1-1,0 1-15,-13-1 16,-1 27 0,14 13-1,0-26 1,0 26 0,0-13-1,0-26 1,0-1-1,0 27 1,0-27 0,0 1-1,0 26 17,0-27-17,0 1 1,0 12-1,0-25 1,0 12 0,0-13-16,0 14 15,-13-14 1,13 27 0,0-14-1,0 14 1,0-27-1,-13 0-15,13 14 16,0-14 0,0 27-1,-13-27 17,13 0-32,0 27 31,0-27-16,0 0 1,0 14 0,0-14-1,0 0 1,-13 14 0,13-1 15,0-13-31,0 14 31,0-14 16,0 0-31,0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17:27:15.2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6879 5662 0,'0'13'422,"0"1"-422,0-1 15,0 13 1,0-13 0,0 27-1,0-27 1,0 14 0,0-1-1,0-12 16,0 12-31,0-13 32,0 0-17,0 1 1,0-1 0,0 0-1,0 0 16,-13-13-15,13 14 0,-13-1-1,13 0 1,0 0-16,0 14 31,0-14-15,-14-13-1,14 26 1,0-12 15,0 12-15,0-13 0,0 1-1,0-1 1,0 13 15,-13-26-15,13 27-1,-13-1 1,13-13 0,0 1-1,0-1-15,0 0 16,0 0-1,0 1 1,0-1 15,0 0-15,-13 0 0,13 14-1,-13-14 16,13 0-31,0 0 16,0 1 0,0-1-1,0 0-15,0 0 16,0 1 0,0-1-1,0 13-15,-14-26 16,14 27-1,0 12 17,0-12-1,0-14-15,0 0-1,0 0 1,0 1-1,0-1-15,0 0 32,0 0-32,0 1 15,0-1 1,0 0 15,0 0 0</inkml:trace>
  <inkml:trace contextRef="#ctx0" brushRef="#br0" timeOffset="3615.26">6972 3003 0,'13'26'297,"-13"-12"-297,0 39 15,0 13 1,0-13 0,0-14-16,0-12 15,0-1 1,0 14 0,13-14-1,-13 14 1,0 0 15,0-14-15,0 1-1,0-1 1,13 1 0,-13-1-1,0 1 1,0-1-1,0-13 1,0 0-16,0 1 31,0-1-31,0 0 16,0 14 0,0-1 15,0-13-16,0 1 1,0 12 15,0 0-15,0-12 0,-13-1-1,13 0-15,0 14 16,0-1-1,0 1 1,0-14 0,0 0-1,-26 13 1,26 1 0,-13-1-1,13 14 1,-14-27-1,14 1 1,0 12 15,-13-13-15,13 14 15,0-14-15,-13 0-1,13 14 1,0-14 0,0 0-1,0 0 1,0 0 15,0 1-31,0-1 16,0 13-1,0 1 1,0-14 0,-13 14 15,13-14-15,0 13-1,0 1 1,0-14-1,0 0 1,0 0 0,-14-13-16,14 14 31,0-1-15,0 0 15</inkml:trace>
  <inkml:trace contextRef="#ctx0" brushRef="#br0" timeOffset="170893.55">12356 2500 0,'0'27'484,"0"-14"-453,0 13-31,0 14 32,0-27-17,0 14 1,0-14-16,0 0 15,0 1 1,0 12 0,0 0-1,0-12 1,0 12 0,0 1-1,0-14 1,0 0-1,0 0 1,0 14 0,0-14-1,0 13 17,0-12-1,0 12-16,0-13 1,0 1 0,0-1-1,0 0 17,0 0-17,0 0 1,13 1-1,-13 12 1,13-13 0,-13 1-1,0 12 1,0 14 0,0-27-1,0 27 1,0-14-1,0 1 1,0 39 0,0-27-1,0-12 1,0 13 0,0-14-1,14 0 1,-14 1-1,0-14 1,0 0 15,0 1-15,0-1 15,0 0 0,0 0 438,0 1-469,0-1 16,0 0-1,0 0 17,0 0-17,0 1 1,0-1 15,0 0-15,0 0 15,0 1-15,0-1 15,0 0 0,0 0 16,0 1 0,0-1-16,0 0-31,-14-13 31,14 13 1,0 0-17,0 1 17,0-1-17,0 0 1,0 14-1,0-14 32,0 0-47,0 0 16,0 1 15,-13-1-31,13 0 31,0 0-31,0 0 16,0 14 0,0-14 15,0 0-15,0 1-1,0-1 1,0 0-1,0 0 1,0 1 0,0-1-16,-13 0 31,13 0-15,0 0 30,0 1-46,0-1 16,0 0 15,0 0-31,0 1 32,-13 12-17,13-13 1,0 0-1,0 1 1,0 12 0,-13 27-1,-1-13 1,14-1 0,-13-12-1,13-14 1,0 0-1,0 1 1,0-1 0,0 13 15,-13-12-15,13-1-1,0 0 1,0 0-1,0 0 1,0 1-16,0 12 31,0-13-15,0 1 0,0-1-1,0 13 1,0-13 15,0 1-31,0-1 16,0 0-1,0 0 17,0 14-17,0-14 1,0 0 15,0 1-15,0-1-1,0 13 1,0-13 0,-13 14-1,13-1 1,0-12-1,-14-1 1,14 13 0,0-12-1,0 25 17,0-26-17,0 1 1,0 25-1,0-25 1,-13-1 0,13 0-16,0 14 31,0-14-15,0 13-1,0-13 16,0 1-15,0-1 15,0 0-15,0 0 0,0 1 15,0-1-16,0 0 1,0 0 0,0 0-16,0 14 31,0-14-15,0 0-1,0 1 1,0-1-1,0 0-15,0 14 32,0-14-1,0 0-15,0 0 15,0 0 0,0 1-15,0-1 46,0 0 1,0 0-63,0 1 1062,0-1-1046,0 0 15,0 0-15</inkml:trace>
  <inkml:trace contextRef="#ctx0" brushRef="#br0" timeOffset="175029.27">13216 4868 0,'0'27'359,"0"-14"-359,0 0 16,0 0-16,0 1 16,0 25-1,0-12 1,0 13 15,0-1-15,0-26-1,0 1-15,0-1 16,0 13 0,0 1-1,0-14 1,0 14-1,0-14 1,0 13 0,0 1-1,0-1 1,0 1 0,0-14-1,0 13 16,0-13-15,0 1 0,0 12-1,0-13 1,0 27 0,0-13-1,0-14 1,0 13-1,0 1 1,0-1 15,0-13-31,0 14 16,0 13 0,0 12-1,0-38 16,0 12-31,0 1 32,0-14-17,0 0 1,0 14 0,-13-14-1,13 0 1,0 13-1,0-12 1,0 12 15,0-13 1,0 1-17,0-1 1,-14 13 15,1-13-31,13 27 16,0-27 15,0 1-31,0-1 16,0 0-1,0 14 1,0-14-1,-13 0 1,13 13 0,0-12-1,0-1 1,0 13 0,0-12-1,0-1 1,0 0 15,0 14-15,-13-14-1,13 13 1,0 1 15,0-14-31,0 0 16,0 0-1,0 1 1,0 12 0,0-13 15,0 1 0,0-1 0,0 0-15,0 0 15,0 0-15,0 1 15,0-1 0,0 0 1,0 0 61,0 1-46,0-1-31,0 0 0,0 0 15,0 0 0,0 1-15,-13-14 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31T17:32:45.01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20002 3016 0,'14'0'406,"-1"13"-406,0-13 31,0 14-15,14-1 0,-14 0-1,0-13 1,1 0 0,-14 13-1,26 1 1,-13-14-1,0 13 1,1 0 0,-1 0 15,0 1 0,0-14-31,-13 13 16,27 0-1,-1 13 1,-12-26 0,12 14 15,-13-1 0,14-13-15,-27 13-16,26 14 15,-13-27 1,14 26 0,-14-13-1,14 1 1,-14-1 0,26 0-1,-25 13 1,-1-12-1,13-14 1,-12 0 0,-1 26-1,0-26 17,0 13-17,14 1 1,-27-1-1,26 0 1,14 13 0,-27-26-1,-13 27 1,27-27 0,-14 13-1,0 0 1,13 1-1,-12-14 1,-1 0 0,13 26-1,-26-13 1,27 14 15,-14-27-15,14 13-1,-14 13 1,13-12 0,1 12-1,-14-26 1,27 40 0,-14-27-1,-13-13 1,14 27-1,-27-14 1,26 0 0,-13 0-1,14 0 1,-27 1 15,13-14-31,0 13 16,1 0-1,-1-13 1,0 13-16,0-13 16,-13 14-1,13-1 1,-13 0 0,14-13-1,-1 13 1,0 1-1,-13-1 17,13 0-17,1-13 1,-14 13 46,13 0-46,0 1 0,0-14-1</inkml:trace>
  <inkml:trace contextRef="#ctx0" brushRef="#br0" timeOffset="3286.77">21378 4022 0,'14'0'0,"12"0"16,-13 0-16,0 0 0,40 0 31,-13 0-16,-13 0 1,12 0 0,1 0-1,-27 0 1,14 0 0,-1 0-1,1 0 1,-14 0-1,13 0 1,-13 0 0,14 0 15,-1 0-15,-12 0-1,-1 0 1,13 0-1,1 0 1,26 0 0,-27 0 15,1 0-15,-14 0-1,0 0 1,27 0-1,-14 0-15,1 0 16,-14 0 0,40 0-1,-27 0 1,1 0 0,12 13 15,-12-13-16,-14 0 1,27 13 0,-14-13-1,1 0 1,-14 0-16,0 0 16,14 0-1,-1 0 1,-13 0-16,0 0 15,1 0 1,25 0 0,-25 0-1,12 0 1,1 0 15,-1 0-31,-13 0 31,40 0-15,-26 0 0,-1 0-1,14 0 1,-14 0 0,1 0-1,52 0 1,-39 0-1,-1 0 1,14 0 0,-26 0-1,12 0 1,1 0 0,-13 0-1,12 0 16,1 0-15,-27 0 0,14 0-1,-1 0 1,-13 0 0,14-13-1,-14 13 1,0 0-1,1 0 1,-1 0 0,0 0 343,0 0-343,14 0-1,-1 0-15,27 0 16,-13 0 0,13 13-1,-27-13-15,14 13 16,-1 1-1,14-1 1,-13 0 0,-13-13-1,-1 13 1,-13-13-16,0 0 16,14 14-1,-14-14 1,14 0-1,-14 0 1,0 0 0,0 0 15,1 0-31,-1 0 16,0 0 15,0 0-16,14 0 1,-14 0 0,0 0-1,14 0 1,-14 0 0,0 0-1,0 0 1</inkml:trace>
  <inkml:trace contextRef="#ctx0" brushRef="#br0" timeOffset="7492.42">21339 4048 0,'0'13'406,"0"1"-391,0-1-15,0 0 16,0 14 0,0-1-16,0-13 15,0 27 17,0 13-17,-14-27 1,14 1-1,0-1 1,0-13-16,0 14 16,0-14-1,0 27 1,0-14 0,0-13-1,0 14 1,0-1-1,0-12 1,0 12 0,0-13 15,0 1-15,0-1-1,-13 0 1,13 0-1,0 27 1,-13-27 0,13 14-1,0-1 1,0-13 0,0 14-1,0-1 1,-13 14-1,13-14 1,0-12-16,-27 38 16,27-25-1,0 13 17,0-14-17,0 1 1,0 12-1,-13 14 1,13-13 0,0 0-1,0-1 1,-13-12 0,13 12-1,0-25 1,0 12-1,0 40 1,-13 0 0,13-39-1,0 26 1,0-27 15,0-13-15,0 14-1,0-14 1,0 0 0,0 1-1,0-1 1,0 0 0,0 0 296,0 14-312,0-1 16,0 1-1,0-1 1,0-13-16,0 14 16,0 26-1,0 13 1,0 13-1,0-13 1,0-13 0,0 40-1,0-53 1,0-1 0,0 1-16,0-14 15,0 1 1,0 13-1,0-27-15,0 13 16,0 27 0,0-13-1,0-1 1,0 1 0,0 13 15,0-13-16,0-14 1,0 1 0,0-14-16,0 13 15,0 27 1,0-13 0,-14 13-1,14-13 1,-13 13-1,13-14 1,0 1 0,0 13-1,0-14 1,-13 28 0,13 38 15,0-65-16,0 0 1,0 0 0,0-1-1,0 1 1,0 0 0,0-14-1,0 14 1,0-27-1,0 13 1,0 1 0,0-14-16,0 27 15,0-14 1,0-13 0,0 14 15,0-1-16,0-12 1,0-1-16,0 27 16,0-1-1,0 14 1,0-40 0,0 14-1,0-14 1,0 14-1,0-14 1,0 13 0,0-13-16,0 1 15,0-1 1,0 0 15,0 14-15,0-14 15,0 13-15,0-12-1,0-1 1,0 0 15,0 0-15,0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85DE2-E8CC-4674-BF7B-DF79E2184D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customXml" Target="../ink/ink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quiz.geeksforgeeks.org/theory-of-computation-pushdown-automata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66129" y="0"/>
            <a:ext cx="8520600" cy="572700"/>
          </a:xfrm>
        </p:spPr>
        <p:txBody>
          <a:bodyPr/>
          <a:lstStyle/>
          <a:p>
            <a:r>
              <a:rPr lang="en-US" sz="3200" dirty="0"/>
              <a:t>Types of Grammars -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GB" sz="3200" dirty="0"/>
              <a:t>Chomsky hierarchy of languages</a:t>
            </a:r>
            <a:endParaRPr lang="en-US" sz="3200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Venn Diagram of Grammar Types:</a:t>
            </a: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1905000" y="2000250"/>
            <a:ext cx="5715000" cy="2514600"/>
          </a:xfrm>
          <a:prstGeom prst="rect">
            <a:avLst/>
          </a:prstGeom>
          <a:solidFill>
            <a:srgbClr val="CCFFCC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dirty="0"/>
              <a:t>Type 0 –Unrestricted G ( Phrase-structure Grammars)</a:t>
            </a:r>
          </a:p>
        </p:txBody>
      </p:sp>
      <p:sp>
        <p:nvSpPr>
          <p:cNvPr id="40965" name="Oval 6"/>
          <p:cNvSpPr>
            <a:spLocks noChangeArrowheads="1"/>
          </p:cNvSpPr>
          <p:nvPr/>
        </p:nvSpPr>
        <p:spPr bwMode="auto">
          <a:xfrm>
            <a:off x="2286000" y="2343150"/>
            <a:ext cx="4953000" cy="2114550"/>
          </a:xfrm>
          <a:prstGeom prst="ellipse">
            <a:avLst/>
          </a:prstGeom>
          <a:solidFill>
            <a:srgbClr val="FFFFCC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endParaRPr lang="en-US"/>
          </a:p>
        </p:txBody>
      </p:sp>
      <p:sp>
        <p:nvSpPr>
          <p:cNvPr id="40966" name="Text Box 8"/>
          <p:cNvSpPr txBox="1">
            <a:spLocks noChangeArrowheads="1"/>
          </p:cNvSpPr>
          <p:nvPr/>
        </p:nvSpPr>
        <p:spPr bwMode="auto">
          <a:xfrm>
            <a:off x="3836988" y="2343151"/>
            <a:ext cx="2008883" cy="5847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Type 1 – </a:t>
            </a:r>
            <a:br>
              <a:rPr lang="en-US" sz="1600" dirty="0"/>
            </a:br>
            <a:r>
              <a:rPr lang="en-US" sz="1600" dirty="0"/>
              <a:t>Context-Sensitive G</a:t>
            </a:r>
          </a:p>
        </p:txBody>
      </p:sp>
      <p:sp>
        <p:nvSpPr>
          <p:cNvPr id="40967" name="Oval 9"/>
          <p:cNvSpPr>
            <a:spLocks noChangeArrowheads="1"/>
          </p:cNvSpPr>
          <p:nvPr/>
        </p:nvSpPr>
        <p:spPr bwMode="auto">
          <a:xfrm>
            <a:off x="2895600" y="2857500"/>
            <a:ext cx="3733800" cy="1543050"/>
          </a:xfrm>
          <a:prstGeom prst="ellipse">
            <a:avLst/>
          </a:prstGeom>
          <a:solidFill>
            <a:srgbClr val="FFCCCC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FFCCCC"/>
              </a:solidFill>
            </a:endParaRPr>
          </a:p>
        </p:txBody>
      </p:sp>
      <p:sp>
        <p:nvSpPr>
          <p:cNvPr id="40968" name="Text Box 10"/>
          <p:cNvSpPr txBox="1">
            <a:spLocks noChangeArrowheads="1"/>
          </p:cNvSpPr>
          <p:nvPr/>
        </p:nvSpPr>
        <p:spPr bwMode="auto">
          <a:xfrm>
            <a:off x="4038600" y="2857500"/>
            <a:ext cx="1600118" cy="5847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Type 2 –</a:t>
            </a:r>
            <a:br>
              <a:rPr lang="en-US" sz="1600" dirty="0"/>
            </a:br>
            <a:r>
              <a:rPr lang="en-US" sz="1600" dirty="0"/>
              <a:t>Context-Free G</a:t>
            </a:r>
          </a:p>
        </p:txBody>
      </p:sp>
      <p:sp>
        <p:nvSpPr>
          <p:cNvPr id="40969" name="Oval 11"/>
          <p:cNvSpPr>
            <a:spLocks noChangeArrowheads="1"/>
          </p:cNvSpPr>
          <p:nvPr/>
        </p:nvSpPr>
        <p:spPr bwMode="auto">
          <a:xfrm>
            <a:off x="3886200" y="3371850"/>
            <a:ext cx="1752600" cy="971550"/>
          </a:xfrm>
          <a:prstGeom prst="ellipse">
            <a:avLst/>
          </a:prstGeom>
          <a:solidFill>
            <a:srgbClr val="CCECFF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CCECFF"/>
              </a:solidFill>
            </a:endParaRPr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4275138" y="3371850"/>
            <a:ext cx="1053494" cy="83099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Type 3 –</a:t>
            </a:r>
            <a:br>
              <a:rPr lang="en-US" sz="1600" dirty="0"/>
            </a:br>
            <a:r>
              <a:rPr lang="en-US" sz="1600" dirty="0"/>
              <a:t>Regular</a:t>
            </a:r>
          </a:p>
          <a:p>
            <a:pPr algn="ctr"/>
            <a:r>
              <a:rPr lang="en-US" sz="1600" dirty="0"/>
              <a:t>Grammar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4503" y="668197"/>
            <a:ext cx="32670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450" y="0"/>
            <a:ext cx="4159953" cy="4894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96" y="379923"/>
            <a:ext cx="8520600" cy="841800"/>
          </a:xfrm>
        </p:spPr>
        <p:txBody>
          <a:bodyPr/>
          <a:lstStyle/>
          <a:p>
            <a:r>
              <a:rPr lang="en-US" dirty="0"/>
              <a:t>Conversion of RL Grammar to LL Grammar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2526" y="1869406"/>
            <a:ext cx="6578496" cy="124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720" y="3187912"/>
            <a:ext cx="6993490" cy="129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273" y="961904"/>
            <a:ext cx="55435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046" y="347241"/>
            <a:ext cx="4052586" cy="4350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0121" y="1055828"/>
            <a:ext cx="3769143" cy="3284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BF114D5-DBBB-4989-9E75-F009B913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4301" y="0"/>
            <a:ext cx="5543550" cy="102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5767" y="1225048"/>
            <a:ext cx="2720051" cy="277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9211" y="986380"/>
            <a:ext cx="3769143" cy="3284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7159" y="1200882"/>
            <a:ext cx="7377095" cy="1899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965" y="2025570"/>
            <a:ext cx="8155975" cy="238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561" y="173621"/>
            <a:ext cx="7377095" cy="1899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5556" y="162048"/>
            <a:ext cx="5127584" cy="149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62048"/>
            <a:ext cx="3649717" cy="128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539" y="2060295"/>
            <a:ext cx="7430947" cy="227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of Left Linear G to equivalent Right Linear 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64" y="-129406"/>
            <a:ext cx="9144000" cy="633903"/>
          </a:xfrm>
        </p:spPr>
        <p:txBody>
          <a:bodyPr/>
          <a:lstStyle/>
          <a:p>
            <a:r>
              <a:rPr lang="en-US" dirty="0"/>
              <a:t>Conversion of LL Grammar to RL Grammar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336" y="504497"/>
            <a:ext cx="8195352" cy="304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9A0404C-E724-4503-85D4-3AF1DB66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336" y="3033512"/>
            <a:ext cx="8255154" cy="205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9186" y="961698"/>
            <a:ext cx="8954814" cy="2396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493" y="247487"/>
            <a:ext cx="4800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842" y="1168469"/>
            <a:ext cx="8550574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9075" y="3609155"/>
            <a:ext cx="89249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671"/>
            <a:ext cx="9144000" cy="841800"/>
          </a:xfrm>
        </p:spPr>
        <p:txBody>
          <a:bodyPr/>
          <a:lstStyle/>
          <a:p>
            <a:r>
              <a:rPr lang="en-US" dirty="0"/>
              <a:t>Conversion of LL Grammar to RL Grammar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8476" y="1435804"/>
            <a:ext cx="5492859" cy="185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504" y="1870911"/>
            <a:ext cx="8495789" cy="3272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2" y="381560"/>
            <a:ext cx="2938944" cy="134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27DECC-6D0E-473B-82FF-FB44F27CC479}"/>
              </a:ext>
            </a:extLst>
          </p:cNvPr>
          <p:cNvSpPr txBox="1"/>
          <p:nvPr/>
        </p:nvSpPr>
        <p:spPr>
          <a:xfrm>
            <a:off x="0" y="0"/>
            <a:ext cx="537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following LL grammar to its equivalent RL grammar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9288D5-C8E7-4C03-887E-D19745204BF1}"/>
                  </a:ext>
                </a:extLst>
              </p14:cNvPr>
              <p14:cNvContentPartPr/>
              <p14:nvPr/>
            </p14:nvContentPartPr>
            <p14:xfrm>
              <a:off x="1467000" y="2243160"/>
              <a:ext cx="5972400" cy="236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9288D5-C8E7-4C03-887E-D19745204B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7640" y="2233800"/>
                <a:ext cx="5991120" cy="238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735" y="2835315"/>
            <a:ext cx="7558866" cy="230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9483" y="167953"/>
            <a:ext cx="4051560" cy="266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DB7ACF-990C-4BD4-A775-CBB6FA29CD56}"/>
                  </a:ext>
                </a:extLst>
              </p14:cNvPr>
              <p14:cNvContentPartPr/>
              <p14:nvPr/>
            </p14:nvContentPartPr>
            <p14:xfrm>
              <a:off x="2438280" y="900000"/>
              <a:ext cx="2319840" cy="153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DB7ACF-990C-4BD4-A775-CBB6FA29CD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8920" y="890640"/>
                <a:ext cx="2338560" cy="155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Linear G to FA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3857"/>
            <a:ext cx="8218024" cy="11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2034" y="1320960"/>
            <a:ext cx="576262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626643" cy="79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6612" y="1024023"/>
            <a:ext cx="6305975" cy="4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978" y="956674"/>
            <a:ext cx="2626669" cy="161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626643" cy="79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8916" y="757308"/>
            <a:ext cx="3568724" cy="2344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6577" y="1770927"/>
            <a:ext cx="5567423" cy="264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48915"/>
            <a:ext cx="7623965" cy="326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49511" y="465941"/>
            <a:ext cx="1872517" cy="2948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8A1266-2482-47C3-960B-03B4A1BF59BA}"/>
                  </a:ext>
                </a:extLst>
              </p14:cNvPr>
              <p14:cNvContentPartPr/>
              <p14:nvPr/>
            </p14:nvContentPartPr>
            <p14:xfrm>
              <a:off x="7200720" y="1085760"/>
              <a:ext cx="1533960" cy="195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8A1266-2482-47C3-960B-03B4A1BF59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91360" y="1076400"/>
                <a:ext cx="1552680" cy="197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951" y="1231019"/>
            <a:ext cx="8218024" cy="11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4874" y="2423343"/>
            <a:ext cx="3847518" cy="200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290210A-3759-448A-B975-8AEF9BA0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97" y="69802"/>
            <a:ext cx="8520600" cy="84180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Regular Grammar can be 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1. Left Linear Regular Grammar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2. Right Linear Regular Grammar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493" y="247487"/>
            <a:ext cx="4800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079" y="1956965"/>
            <a:ext cx="6832491" cy="122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105" y="276727"/>
            <a:ext cx="8097253" cy="161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024" y="2160702"/>
            <a:ext cx="8310138" cy="238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6710"/>
            <a:ext cx="18669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07922-243B-4BD0-ADD4-5E96E159D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7" y="1448517"/>
            <a:ext cx="3009900" cy="3600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A0E35-DF33-4BFA-81B5-CD15348C3DBB}"/>
              </a:ext>
            </a:extLst>
          </p:cNvPr>
          <p:cNvSpPr txBox="1"/>
          <p:nvPr/>
        </p:nvSpPr>
        <p:spPr>
          <a:xfrm>
            <a:off x="165538" y="1048407"/>
            <a:ext cx="265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Draw NFA-</a:t>
            </a:r>
            <a:r>
              <a:rPr lang="el-GR" sz="2000" b="0" i="0" dirty="0">
                <a:solidFill>
                  <a:srgbClr val="404040"/>
                </a:solidFill>
                <a:effectLst/>
                <a:latin typeface="-apple-system"/>
              </a:rPr>
              <a:t>ε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20A5B-B010-41E5-BC33-E5017C22AFFB}"/>
              </a:ext>
            </a:extLst>
          </p:cNvPr>
          <p:cNvSpPr txBox="1"/>
          <p:nvPr/>
        </p:nvSpPr>
        <p:spPr>
          <a:xfrm>
            <a:off x="4004441" y="925297"/>
            <a:ext cx="448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Interchange positions of IS and FS and reverse the directions of all transitions.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F9C03-F1C1-4B85-9104-E03751C2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295" y="1448517"/>
            <a:ext cx="2505075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3112"/>
            <a:ext cx="4666593" cy="384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6616" y="2648133"/>
            <a:ext cx="4767384" cy="206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8B648-EB9C-4478-ADDE-22364D156B3A}"/>
              </a:ext>
            </a:extLst>
          </p:cNvPr>
          <p:cNvSpPr txBox="1"/>
          <p:nvPr/>
        </p:nvSpPr>
        <p:spPr>
          <a:xfrm>
            <a:off x="338959" y="181303"/>
            <a:ext cx="423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Convert the NFA-</a:t>
            </a:r>
            <a:r>
              <a:rPr lang="el-GR" sz="1400" b="0" i="0" dirty="0">
                <a:solidFill>
                  <a:srgbClr val="404040"/>
                </a:solidFill>
                <a:effectLst/>
                <a:latin typeface="-apple-system"/>
              </a:rPr>
              <a:t> ε</a:t>
            </a:r>
            <a:r>
              <a:rPr lang="en-US" sz="1400" b="0" i="0" dirty="0">
                <a:solidFill>
                  <a:srgbClr val="404040"/>
                </a:solidFill>
                <a:effectLst/>
                <a:latin typeface="-apple-system"/>
              </a:rPr>
              <a:t>  in step </a:t>
            </a:r>
            <a:r>
              <a:rPr lang="en-US" sz="1400" b="0" i="0" dirty="0" err="1">
                <a:solidFill>
                  <a:srgbClr val="404040"/>
                </a:solidFill>
                <a:effectLst/>
                <a:latin typeface="-apple-system"/>
              </a:rPr>
              <a:t>step</a:t>
            </a:r>
            <a:r>
              <a:rPr lang="en-US" sz="1400" b="0" i="0" dirty="0">
                <a:solidFill>
                  <a:srgbClr val="404040"/>
                </a:solidFill>
                <a:effectLst/>
                <a:latin typeface="-apple-system"/>
              </a:rPr>
              <a:t> 2 </a:t>
            </a:r>
            <a:r>
              <a:rPr lang="en-US" dirty="0"/>
              <a:t> to equivalent DFA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C24AF-2605-4C17-AA11-87847B522A77}"/>
              </a:ext>
            </a:extLst>
          </p:cNvPr>
          <p:cNvSpPr txBox="1"/>
          <p:nvPr/>
        </p:nvSpPr>
        <p:spPr>
          <a:xfrm>
            <a:off x="4666593" y="2262352"/>
            <a:ext cx="4051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Minimize the DFA in step 3 if possible and draw minimized DFA.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properties of CFL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00" y="287325"/>
            <a:ext cx="8520600" cy="841800"/>
          </a:xfrm>
        </p:spPr>
        <p:txBody>
          <a:bodyPr/>
          <a:lstStyle/>
          <a:p>
            <a:r>
              <a:rPr lang="en-US" dirty="0"/>
              <a:t>Closure properties of CFL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4359" y="1381542"/>
            <a:ext cx="6858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Context Free languages are accepted by </a:t>
            </a:r>
            <a:r>
              <a:rPr lang="en-US" dirty="0">
                <a:hlinkClick r:id="rId2"/>
              </a:rPr>
              <a:t>pushdown automata</a:t>
            </a:r>
            <a:r>
              <a:rPr lang="en-US" dirty="0"/>
              <a:t> but not by finite automata. Context free languages can be generated by context free grammar which has the form :</a:t>
            </a:r>
          </a:p>
          <a:p>
            <a:pPr fontAlgn="base"/>
            <a:r>
              <a:rPr lang="en-US" dirty="0"/>
              <a:t>A -&gt; ρ (where A ∈ N and ρ ∈ (T ∪ N)* and N is a non-terminal and T is a terminal)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Context Free Languages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551" y="403073"/>
            <a:ext cx="8520600" cy="841800"/>
          </a:xfrm>
        </p:spPr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901" y="1218568"/>
            <a:ext cx="73209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Union :</a:t>
            </a:r>
            <a:r>
              <a:rPr lang="en-US" sz="2000" dirty="0"/>
              <a:t> If L1 and If L2 are two context free languages, their union L1 ∪ L2 will also be context free. For example,</a:t>
            </a:r>
          </a:p>
        </p:txBody>
      </p:sp>
      <p:sp>
        <p:nvSpPr>
          <p:cNvPr id="4" name="Rectangle 3"/>
          <p:cNvSpPr/>
          <p:nvPr/>
        </p:nvSpPr>
        <p:spPr>
          <a:xfrm>
            <a:off x="526648" y="2215845"/>
            <a:ext cx="86173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/>
              <a:t>L1 = { </a:t>
            </a:r>
            <a:r>
              <a:rPr lang="en-US" sz="1800" dirty="0" err="1"/>
              <a:t>a</a:t>
            </a:r>
            <a:r>
              <a:rPr lang="en-US" sz="1800" baseline="30000" dirty="0" err="1"/>
              <a:t>n</a:t>
            </a:r>
            <a:r>
              <a:rPr lang="en-US" sz="1800" dirty="0" err="1"/>
              <a:t>b</a:t>
            </a:r>
            <a:r>
              <a:rPr lang="en-US" sz="1800" baseline="30000" dirty="0" err="1"/>
              <a:t>n</a:t>
            </a:r>
            <a:r>
              <a:rPr lang="en-US" sz="1800" dirty="0" err="1"/>
              <a:t>c</a:t>
            </a:r>
            <a:r>
              <a:rPr lang="en-US" sz="1800" baseline="30000" dirty="0" err="1"/>
              <a:t>m</a:t>
            </a:r>
            <a:r>
              <a:rPr lang="en-US" sz="1800" dirty="0"/>
              <a:t> | m &gt;= 0 and n &gt;= 0 } and L2 = { </a:t>
            </a:r>
            <a:r>
              <a:rPr lang="en-US" sz="1800" dirty="0" err="1"/>
              <a:t>a</a:t>
            </a:r>
            <a:r>
              <a:rPr lang="en-US" sz="1800" baseline="30000" dirty="0" err="1"/>
              <a:t>n</a:t>
            </a:r>
            <a:r>
              <a:rPr lang="en-US" sz="1800" dirty="0" err="1"/>
              <a:t>b</a:t>
            </a:r>
            <a:r>
              <a:rPr lang="en-US" sz="1800" baseline="30000" dirty="0" err="1"/>
              <a:t>m</a:t>
            </a:r>
            <a:r>
              <a:rPr lang="en-US" sz="1800" dirty="0" err="1"/>
              <a:t>c</a:t>
            </a:r>
            <a:r>
              <a:rPr lang="en-US" sz="1800" baseline="30000" dirty="0" err="1"/>
              <a:t>m</a:t>
            </a:r>
            <a:r>
              <a:rPr lang="en-US" sz="1800" dirty="0"/>
              <a:t> | n &gt;= 0 and m &gt;= 0 }</a:t>
            </a:r>
          </a:p>
          <a:p>
            <a:pPr fontAlgn="base"/>
            <a:br>
              <a:rPr lang="en-US" sz="1800" dirty="0"/>
            </a:br>
            <a:r>
              <a:rPr lang="en-US" sz="1800" dirty="0"/>
              <a:t>L3 = L1 ∪ L2 = { </a:t>
            </a:r>
            <a:r>
              <a:rPr lang="en-US" sz="1800" dirty="0" err="1"/>
              <a:t>a</a:t>
            </a:r>
            <a:r>
              <a:rPr lang="en-US" sz="1800" baseline="30000" dirty="0" err="1"/>
              <a:t>n</a:t>
            </a:r>
            <a:r>
              <a:rPr lang="en-US" sz="1800" dirty="0" err="1"/>
              <a:t>b</a:t>
            </a:r>
            <a:r>
              <a:rPr lang="en-US" sz="1800" baseline="30000" dirty="0" err="1"/>
              <a:t>n</a:t>
            </a:r>
            <a:r>
              <a:rPr lang="en-US" sz="1800" dirty="0" err="1"/>
              <a:t>c</a:t>
            </a:r>
            <a:r>
              <a:rPr lang="en-US" sz="1800" baseline="30000" dirty="0" err="1"/>
              <a:t>m</a:t>
            </a:r>
            <a:r>
              <a:rPr lang="en-US" sz="1800" dirty="0"/>
              <a:t> ∪ </a:t>
            </a:r>
            <a:r>
              <a:rPr lang="en-US" sz="1800" dirty="0" err="1"/>
              <a:t>a</a:t>
            </a:r>
            <a:r>
              <a:rPr lang="en-US" sz="1800" baseline="30000" dirty="0" err="1"/>
              <a:t>n</a:t>
            </a:r>
            <a:r>
              <a:rPr lang="en-US" sz="1800" dirty="0" err="1"/>
              <a:t>b</a:t>
            </a:r>
            <a:r>
              <a:rPr lang="en-US" sz="1800" baseline="30000" dirty="0" err="1"/>
              <a:t>m</a:t>
            </a:r>
            <a:r>
              <a:rPr lang="en-US" sz="1800" dirty="0" err="1"/>
              <a:t>c</a:t>
            </a:r>
            <a:r>
              <a:rPr lang="en-US" sz="1800" baseline="30000" dirty="0" err="1"/>
              <a:t>m</a:t>
            </a:r>
            <a:r>
              <a:rPr lang="en-US" sz="1800" dirty="0"/>
              <a:t> | n &gt;= 0, m &gt;= 0 } is also context free.</a:t>
            </a:r>
          </a:p>
          <a:p>
            <a:pPr fontAlgn="base"/>
            <a:br>
              <a:rPr lang="en-US" sz="1800" dirty="0"/>
            </a:br>
            <a:r>
              <a:rPr lang="en-US" sz="1800" dirty="0"/>
              <a:t>L1 says number of </a:t>
            </a:r>
            <a:r>
              <a:rPr lang="en-US" sz="1800" dirty="0" err="1"/>
              <a:t>a’s</a:t>
            </a:r>
            <a:r>
              <a:rPr lang="en-US" sz="1800" dirty="0"/>
              <a:t> should be equal to number of </a:t>
            </a:r>
            <a:r>
              <a:rPr lang="en-US" sz="1800" dirty="0" err="1"/>
              <a:t>b’s</a:t>
            </a:r>
            <a:r>
              <a:rPr lang="en-US" sz="1800" dirty="0"/>
              <a:t> and L2 says number of </a:t>
            </a:r>
            <a:r>
              <a:rPr lang="en-US" sz="1800" dirty="0" err="1"/>
              <a:t>b’s</a:t>
            </a:r>
            <a:r>
              <a:rPr lang="en-US" sz="1800" dirty="0"/>
              <a:t> should be equal to number of </a:t>
            </a:r>
            <a:r>
              <a:rPr lang="en-US" sz="1800" dirty="0" err="1"/>
              <a:t>c’s</a:t>
            </a:r>
            <a:r>
              <a:rPr lang="en-US" sz="1800" dirty="0"/>
              <a:t>. </a:t>
            </a:r>
            <a:r>
              <a:rPr lang="en-US" sz="1800" dirty="0">
                <a:solidFill>
                  <a:srgbClr val="000099"/>
                </a:solidFill>
              </a:rPr>
              <a:t>Their union says either of two conditions to be true. So it is also context free language.</a:t>
            </a:r>
          </a:p>
          <a:p>
            <a:pPr fontAlgn="base"/>
            <a:endParaRPr lang="en-US" sz="1800" dirty="0"/>
          </a:p>
          <a:p>
            <a:pPr fontAlgn="base"/>
            <a:r>
              <a:rPr lang="en-US" sz="1800" b="1" dirty="0"/>
              <a:t>Note:</a:t>
            </a:r>
            <a:r>
              <a:rPr lang="en-US" sz="1800" dirty="0"/>
              <a:t> So CFL are closed under Union.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00" y="252602"/>
            <a:ext cx="8520600" cy="841800"/>
          </a:xfrm>
        </p:spPr>
        <p:txBody>
          <a:bodyPr/>
          <a:lstStyle/>
          <a:p>
            <a:r>
              <a:rPr lang="en-US" dirty="0"/>
              <a:t>Concatenation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61371" y="940778"/>
            <a:ext cx="82585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Concatenation :</a:t>
            </a:r>
            <a:r>
              <a:rPr lang="en-US" sz="2000" dirty="0"/>
              <a:t> If L1 and If L2 are two context free languages, their concatenation L1.L2 will also be context free. For example,</a:t>
            </a:r>
          </a:p>
        </p:txBody>
      </p:sp>
      <p:sp>
        <p:nvSpPr>
          <p:cNvPr id="4" name="Rectangle 3"/>
          <p:cNvSpPr/>
          <p:nvPr/>
        </p:nvSpPr>
        <p:spPr>
          <a:xfrm>
            <a:off x="549798" y="1727180"/>
            <a:ext cx="72399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00" dirty="0">
                <a:solidFill>
                  <a:srgbClr val="000099"/>
                </a:solidFill>
              </a:rPr>
              <a:t>L1 = { </a:t>
            </a:r>
            <a:r>
              <a:rPr lang="en-US" sz="1800" dirty="0" err="1">
                <a:solidFill>
                  <a:srgbClr val="000099"/>
                </a:solidFill>
              </a:rPr>
              <a:t>a</a:t>
            </a:r>
            <a:r>
              <a:rPr lang="en-US" sz="1800" baseline="30000" dirty="0" err="1">
                <a:solidFill>
                  <a:srgbClr val="000099"/>
                </a:solidFill>
              </a:rPr>
              <a:t>n</a:t>
            </a:r>
            <a:r>
              <a:rPr lang="en-US" sz="1800" dirty="0" err="1">
                <a:solidFill>
                  <a:srgbClr val="000099"/>
                </a:solidFill>
              </a:rPr>
              <a:t>b</a:t>
            </a:r>
            <a:r>
              <a:rPr lang="en-US" sz="1800" baseline="30000" dirty="0" err="1">
                <a:solidFill>
                  <a:srgbClr val="000099"/>
                </a:solidFill>
              </a:rPr>
              <a:t>n</a:t>
            </a:r>
            <a:r>
              <a:rPr lang="en-US" sz="1800" dirty="0">
                <a:solidFill>
                  <a:srgbClr val="000099"/>
                </a:solidFill>
              </a:rPr>
              <a:t> | n &gt;= 0 } and L2 = { </a:t>
            </a:r>
            <a:r>
              <a:rPr lang="en-US" sz="1800" dirty="0" err="1">
                <a:solidFill>
                  <a:srgbClr val="000099"/>
                </a:solidFill>
              </a:rPr>
              <a:t>c</a:t>
            </a:r>
            <a:r>
              <a:rPr lang="en-US" sz="1800" baseline="30000" dirty="0" err="1">
                <a:solidFill>
                  <a:srgbClr val="000099"/>
                </a:solidFill>
              </a:rPr>
              <a:t>m</a:t>
            </a:r>
            <a:r>
              <a:rPr lang="en-US" sz="1800" dirty="0" err="1">
                <a:solidFill>
                  <a:srgbClr val="000099"/>
                </a:solidFill>
              </a:rPr>
              <a:t>d</a:t>
            </a:r>
            <a:r>
              <a:rPr lang="en-US" sz="1800" baseline="30000" dirty="0" err="1">
                <a:solidFill>
                  <a:srgbClr val="000099"/>
                </a:solidFill>
              </a:rPr>
              <a:t>m</a:t>
            </a:r>
            <a:r>
              <a:rPr lang="en-US" sz="1800" dirty="0">
                <a:solidFill>
                  <a:srgbClr val="000099"/>
                </a:solidFill>
              </a:rPr>
              <a:t> | m &gt;= 0 }</a:t>
            </a:r>
          </a:p>
          <a:p>
            <a:pPr fontAlgn="base"/>
            <a:br>
              <a:rPr lang="en-US" sz="1800" dirty="0"/>
            </a:br>
            <a:r>
              <a:rPr lang="en-US" sz="1800" dirty="0">
                <a:solidFill>
                  <a:srgbClr val="000099"/>
                </a:solidFill>
              </a:rPr>
              <a:t>L3 = L1.L2 = { </a:t>
            </a:r>
            <a:r>
              <a:rPr lang="en-US" sz="1800" dirty="0" err="1">
                <a:solidFill>
                  <a:srgbClr val="000099"/>
                </a:solidFill>
              </a:rPr>
              <a:t>a</a:t>
            </a:r>
            <a:r>
              <a:rPr lang="en-US" sz="1800" baseline="30000" dirty="0" err="1">
                <a:solidFill>
                  <a:srgbClr val="000099"/>
                </a:solidFill>
              </a:rPr>
              <a:t>n</a:t>
            </a:r>
            <a:r>
              <a:rPr lang="en-US" sz="1800" dirty="0" err="1">
                <a:solidFill>
                  <a:srgbClr val="000099"/>
                </a:solidFill>
              </a:rPr>
              <a:t>b</a:t>
            </a:r>
            <a:r>
              <a:rPr lang="en-US" sz="1800" baseline="30000" dirty="0" err="1">
                <a:solidFill>
                  <a:srgbClr val="000099"/>
                </a:solidFill>
              </a:rPr>
              <a:t>n</a:t>
            </a:r>
            <a:r>
              <a:rPr lang="en-US" sz="1800" dirty="0" err="1">
                <a:solidFill>
                  <a:srgbClr val="000099"/>
                </a:solidFill>
              </a:rPr>
              <a:t>c</a:t>
            </a:r>
            <a:r>
              <a:rPr lang="en-US" sz="1800" baseline="30000" dirty="0" err="1">
                <a:solidFill>
                  <a:srgbClr val="000099"/>
                </a:solidFill>
              </a:rPr>
              <a:t>m</a:t>
            </a:r>
            <a:r>
              <a:rPr lang="en-US" sz="1800" dirty="0" err="1">
                <a:solidFill>
                  <a:srgbClr val="000099"/>
                </a:solidFill>
              </a:rPr>
              <a:t>d</a:t>
            </a:r>
            <a:r>
              <a:rPr lang="en-US" sz="1800" baseline="30000" dirty="0" err="1">
                <a:solidFill>
                  <a:srgbClr val="000099"/>
                </a:solidFill>
              </a:rPr>
              <a:t>m</a:t>
            </a:r>
            <a:r>
              <a:rPr lang="en-US" sz="1800" dirty="0">
                <a:solidFill>
                  <a:srgbClr val="000099"/>
                </a:solidFill>
              </a:rPr>
              <a:t> | m &gt;= 0 and n &gt;= 0} is also context free.</a:t>
            </a:r>
          </a:p>
          <a:p>
            <a:pPr fontAlgn="base"/>
            <a:br>
              <a:rPr lang="en-US" sz="1800" dirty="0"/>
            </a:br>
            <a:r>
              <a:rPr lang="en-US" sz="1800" dirty="0"/>
              <a:t>L1 says number of </a:t>
            </a:r>
            <a:r>
              <a:rPr lang="en-US" sz="1800" dirty="0" err="1"/>
              <a:t>a’s</a:t>
            </a:r>
            <a:r>
              <a:rPr lang="en-US" sz="1800" dirty="0"/>
              <a:t> should be equal to number of </a:t>
            </a:r>
            <a:r>
              <a:rPr lang="en-US" sz="1800" dirty="0" err="1"/>
              <a:t>b’s</a:t>
            </a:r>
            <a:r>
              <a:rPr lang="en-US" sz="1800" dirty="0"/>
              <a:t> and L2 says number of </a:t>
            </a:r>
            <a:r>
              <a:rPr lang="en-US" sz="1800" dirty="0" err="1"/>
              <a:t>c’s</a:t>
            </a:r>
            <a:r>
              <a:rPr lang="en-US" sz="1800" dirty="0"/>
              <a:t> should be equal to number of </a:t>
            </a:r>
            <a:r>
              <a:rPr lang="en-US" sz="1800" dirty="0" err="1"/>
              <a:t>d’s</a:t>
            </a:r>
            <a:r>
              <a:rPr lang="en-US" sz="1800" dirty="0"/>
              <a:t>. Their concatenation says first number of </a:t>
            </a:r>
            <a:r>
              <a:rPr lang="en-US" sz="1800" dirty="0" err="1"/>
              <a:t>a’s</a:t>
            </a:r>
            <a:r>
              <a:rPr lang="en-US" sz="1800" dirty="0"/>
              <a:t> should be equal to number of </a:t>
            </a:r>
            <a:r>
              <a:rPr lang="en-US" sz="1800" dirty="0" err="1"/>
              <a:t>b’s</a:t>
            </a:r>
            <a:r>
              <a:rPr lang="en-US" sz="1800" dirty="0"/>
              <a:t>, then number of </a:t>
            </a:r>
            <a:r>
              <a:rPr lang="en-US" sz="1800" dirty="0" err="1"/>
              <a:t>c’s</a:t>
            </a:r>
            <a:r>
              <a:rPr lang="en-US" sz="1800" dirty="0"/>
              <a:t> should be equal to number of </a:t>
            </a:r>
            <a:r>
              <a:rPr lang="en-US" sz="1800" dirty="0" err="1"/>
              <a:t>d’s</a:t>
            </a:r>
            <a:r>
              <a:rPr lang="en-US" sz="1800" dirty="0"/>
              <a:t>. So</a:t>
            </a:r>
            <a:r>
              <a:rPr lang="en-US" sz="1800" dirty="0">
                <a:solidFill>
                  <a:srgbClr val="000099"/>
                </a:solidFill>
              </a:rPr>
              <a:t>, we can create a PDA which will first push for </a:t>
            </a:r>
            <a:r>
              <a:rPr lang="en-US" sz="1800" dirty="0" err="1">
                <a:solidFill>
                  <a:srgbClr val="000099"/>
                </a:solidFill>
              </a:rPr>
              <a:t>a’s</a:t>
            </a:r>
            <a:r>
              <a:rPr lang="en-US" sz="1800" dirty="0">
                <a:solidFill>
                  <a:srgbClr val="000099"/>
                </a:solidFill>
              </a:rPr>
              <a:t>, pop for </a:t>
            </a:r>
            <a:r>
              <a:rPr lang="en-US" sz="1800" dirty="0" err="1">
                <a:solidFill>
                  <a:srgbClr val="000099"/>
                </a:solidFill>
              </a:rPr>
              <a:t>b’s</a:t>
            </a:r>
            <a:r>
              <a:rPr lang="en-US" sz="1800" dirty="0">
                <a:solidFill>
                  <a:srgbClr val="000099"/>
                </a:solidFill>
              </a:rPr>
              <a:t>, push for </a:t>
            </a:r>
            <a:r>
              <a:rPr lang="en-US" sz="1800" dirty="0" err="1">
                <a:solidFill>
                  <a:srgbClr val="000099"/>
                </a:solidFill>
              </a:rPr>
              <a:t>c’s</a:t>
            </a:r>
            <a:r>
              <a:rPr lang="en-US" sz="1800" dirty="0">
                <a:solidFill>
                  <a:srgbClr val="000099"/>
                </a:solidFill>
              </a:rPr>
              <a:t> then pop for </a:t>
            </a:r>
            <a:r>
              <a:rPr lang="en-US" sz="1800" dirty="0" err="1">
                <a:solidFill>
                  <a:srgbClr val="000099"/>
                </a:solidFill>
              </a:rPr>
              <a:t>d’s</a:t>
            </a:r>
            <a:r>
              <a:rPr lang="en-US" sz="1800" dirty="0">
                <a:solidFill>
                  <a:srgbClr val="000099"/>
                </a:solidFill>
              </a:rPr>
              <a:t>. So it can be accepted by pushdown automata</a:t>
            </a:r>
            <a:r>
              <a:rPr lang="en-US" sz="1800" dirty="0"/>
              <a:t>, hence context free.</a:t>
            </a:r>
          </a:p>
          <a:p>
            <a:pPr fontAlgn="base"/>
            <a:r>
              <a:rPr lang="en-US" sz="1800" b="1" dirty="0"/>
              <a:t>Note:</a:t>
            </a:r>
            <a:r>
              <a:rPr lang="en-US" sz="1800" dirty="0"/>
              <a:t> So CFL are closed under Concatenation.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21" y="657716"/>
            <a:ext cx="8520600" cy="841800"/>
          </a:xfrm>
        </p:spPr>
        <p:txBody>
          <a:bodyPr/>
          <a:lstStyle/>
          <a:p>
            <a:r>
              <a:rPr lang="en-US" b="1" dirty="0" err="1"/>
              <a:t>Kleene</a:t>
            </a:r>
            <a:r>
              <a:rPr lang="en-US" b="1" dirty="0"/>
              <a:t> Closure :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02151" y="1674458"/>
            <a:ext cx="60246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 err="1"/>
              <a:t>Kleene</a:t>
            </a:r>
            <a:r>
              <a:rPr lang="en-US" sz="2000" b="1" dirty="0"/>
              <a:t> Closure :</a:t>
            </a:r>
            <a:r>
              <a:rPr lang="en-US" sz="2000" dirty="0"/>
              <a:t> If L1 is context free, its </a:t>
            </a:r>
            <a:r>
              <a:rPr lang="en-US" sz="2000" dirty="0" err="1"/>
              <a:t>Kleene</a:t>
            </a:r>
            <a:r>
              <a:rPr lang="en-US" sz="2000" dirty="0"/>
              <a:t> closure L1* will also be context free. For example,</a:t>
            </a:r>
          </a:p>
          <a:p>
            <a:pPr fontAlgn="base"/>
            <a:br>
              <a:rPr lang="en-US" sz="2000" dirty="0"/>
            </a:br>
            <a:r>
              <a:rPr lang="en-US" sz="2000" dirty="0"/>
              <a:t>L1 = { </a:t>
            </a:r>
            <a:r>
              <a:rPr lang="en-US" sz="2000" dirty="0" err="1"/>
              <a:t>a</a:t>
            </a:r>
            <a:r>
              <a:rPr lang="en-US" sz="2000" baseline="30000" dirty="0" err="1"/>
              <a:t>n</a:t>
            </a:r>
            <a:r>
              <a:rPr lang="en-US" sz="2000" dirty="0" err="1"/>
              <a:t>b</a:t>
            </a:r>
            <a:r>
              <a:rPr lang="en-US" sz="2000" baseline="30000" dirty="0" err="1"/>
              <a:t>n</a:t>
            </a:r>
            <a:r>
              <a:rPr lang="en-US" sz="2000" dirty="0"/>
              <a:t> | n &gt;= 0 }</a:t>
            </a:r>
          </a:p>
          <a:p>
            <a:pPr fontAlgn="base"/>
            <a:br>
              <a:rPr lang="en-US" sz="2000" dirty="0"/>
            </a:br>
            <a:r>
              <a:rPr lang="en-US" sz="2000" dirty="0"/>
              <a:t>L1* = { </a:t>
            </a:r>
            <a:r>
              <a:rPr lang="en-US" sz="2000" dirty="0" err="1"/>
              <a:t>a</a:t>
            </a:r>
            <a:r>
              <a:rPr lang="en-US" sz="2000" baseline="30000" dirty="0" err="1"/>
              <a:t>n</a:t>
            </a:r>
            <a:r>
              <a:rPr lang="en-US" sz="2000" dirty="0" err="1"/>
              <a:t>b</a:t>
            </a:r>
            <a:r>
              <a:rPr lang="en-US" sz="2000" baseline="30000" dirty="0" err="1"/>
              <a:t>n</a:t>
            </a:r>
            <a:r>
              <a:rPr lang="en-US" sz="2000" dirty="0"/>
              <a:t> | n &gt;= 0 }* is also context free.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b="1" dirty="0"/>
              <a:t>Note :</a:t>
            </a:r>
            <a:r>
              <a:rPr lang="en-US" sz="2000" dirty="0"/>
              <a:t>So CFL are closed under </a:t>
            </a:r>
            <a:r>
              <a:rPr lang="en-US" sz="2000" dirty="0" err="1"/>
              <a:t>Kleen</a:t>
            </a:r>
            <a:r>
              <a:rPr lang="en-US" sz="2000" dirty="0"/>
              <a:t> Closure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332" y="1164185"/>
            <a:ext cx="7515227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493" y="247487"/>
            <a:ext cx="4800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493" y="247487"/>
            <a:ext cx="4800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6345" y="1072055"/>
            <a:ext cx="5181600" cy="372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of Right Linear Regular Grammar to Left Linear Regular Grammar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00" y="171579"/>
            <a:ext cx="8520600" cy="841800"/>
          </a:xfrm>
        </p:spPr>
        <p:txBody>
          <a:bodyPr/>
          <a:lstStyle/>
          <a:p>
            <a:r>
              <a:rPr lang="en-US" dirty="0"/>
              <a:t>Conversion of RL Grammar to LL Grammar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861" y="1133535"/>
            <a:ext cx="6918158" cy="3182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442" y="280083"/>
            <a:ext cx="69342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4208" y="1536237"/>
            <a:ext cx="4687748" cy="232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2524"/>
            <a:ext cx="8520600" cy="841800"/>
          </a:xfrm>
        </p:spPr>
        <p:txBody>
          <a:bodyPr/>
          <a:lstStyle/>
          <a:p>
            <a:r>
              <a:rPr lang="en-US" dirty="0"/>
              <a:t>Conversion of RL Grammar to LL Grammar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756" y="1684421"/>
            <a:ext cx="8418153" cy="295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622</Words>
  <Application>Microsoft Office PowerPoint</Application>
  <PresentationFormat>On-screen Show (16:9)</PresentationFormat>
  <Paragraphs>49</Paragraphs>
  <Slides>40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-apple-system</vt:lpstr>
      <vt:lpstr>Arial</vt:lpstr>
      <vt:lpstr>Times New Roman</vt:lpstr>
      <vt:lpstr>Simple Light</vt:lpstr>
      <vt:lpstr>Types of Grammars -  Chomsky hierarchy of languages</vt:lpstr>
      <vt:lpstr>PowerPoint Presentation</vt:lpstr>
      <vt:lpstr>PowerPoint Presentation</vt:lpstr>
      <vt:lpstr>PowerPoint Presentation</vt:lpstr>
      <vt:lpstr>PowerPoint Presentation</vt:lpstr>
      <vt:lpstr>Conversion of Right Linear Regular Grammar to Left Linear Regular Grammar</vt:lpstr>
      <vt:lpstr>Conversion of RL Grammar to LL Grammar</vt:lpstr>
      <vt:lpstr>PowerPoint Presentation</vt:lpstr>
      <vt:lpstr>Conversion of RL Grammar to LL Grammar</vt:lpstr>
      <vt:lpstr>PowerPoint Presentation</vt:lpstr>
      <vt:lpstr>Conversion of RL Grammar to LL Grammar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Conversion of Left Linear G to equivalent Right Linear G</vt:lpstr>
      <vt:lpstr>Conversion of LL Grammar to RL Grammar</vt:lpstr>
      <vt:lpstr>Conversion of LL Grammar to RL Grammar</vt:lpstr>
      <vt:lpstr>PowerPoint Presentation</vt:lpstr>
      <vt:lpstr>PowerPoint Presentation</vt:lpstr>
      <vt:lpstr>Right Linear G to FA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PowerPoint Presentation</vt:lpstr>
      <vt:lpstr>PowerPoint Presentation</vt:lpstr>
      <vt:lpstr>PowerPoint Presentation</vt:lpstr>
      <vt:lpstr>PowerPoint Presentation</vt:lpstr>
      <vt:lpstr>Closure properties of CFL</vt:lpstr>
      <vt:lpstr>Closure properties of CFL</vt:lpstr>
      <vt:lpstr>Properties of Context Free Languages</vt:lpstr>
      <vt:lpstr>Union</vt:lpstr>
      <vt:lpstr>Concatenation</vt:lpstr>
      <vt:lpstr>Kleene Closure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Grammer -Chomsky Hierarchy</dc:title>
  <dc:creator>SAI</dc:creator>
  <cp:lastModifiedBy>mrsnehete@gmail.com</cp:lastModifiedBy>
  <cp:revision>80</cp:revision>
  <dcterms:modified xsi:type="dcterms:W3CDTF">2021-04-05T08:07:41Z</dcterms:modified>
</cp:coreProperties>
</file>